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</p:sldIdLst>
  <p:sldSz cx="18288000" cy="10287000"/>
  <p:notesSz cx="6858000" cy="9144000"/>
  <p:embeddedFontLst>
    <p:embeddedFont>
      <p:font typeface="Cabin 1" panose="020B0604020202020204" charset="0"/>
      <p:regular r:id="rId8"/>
    </p:embeddedFont>
    <p:embeddedFont>
      <p:font typeface="Cabin 1 Bold" panose="020B0604020202020204" charset="0"/>
      <p:regular r:id="rId9"/>
    </p:embeddedFont>
    <p:embeddedFont>
      <p:font typeface="Cabin 2" panose="020B0604020202020204" charset="0"/>
      <p:regular r:id="rId10"/>
    </p:embeddedFont>
    <p:embeddedFont>
      <p:font typeface="GoodDog Plain" panose="020B0604020202020204"/>
      <p:regular r:id="rId11"/>
    </p:embeddedFont>
    <p:embeddedFont>
      <p:font typeface="Nunito Bold" panose="020B0604020202020204" charset="0"/>
      <p:regular r:id="rId12"/>
      <p:bold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37DA48-11A1-F175-3AE9-30285AEB3B7F}" v="49" dt="2026-02-24T09:34:35.5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ia Clarke" userId="S::asia.clarke@henry.org.uk::2636db79-06e5-4e4b-985f-be1a7b5fd38d" providerId="AD" clId="Web-{4F37DA48-11A1-F175-3AE9-30285AEB3B7F}"/>
    <pc:docChg chg="modSld">
      <pc:chgData name="Asia Clarke" userId="S::asia.clarke@henry.org.uk::2636db79-06e5-4e4b-985f-be1a7b5fd38d" providerId="AD" clId="Web-{4F37DA48-11A1-F175-3AE9-30285AEB3B7F}" dt="2026-02-24T09:34:32.694" v="22" actId="20577"/>
      <pc:docMkLst>
        <pc:docMk/>
      </pc:docMkLst>
      <pc:sldChg chg="modSp">
        <pc:chgData name="Asia Clarke" userId="S::asia.clarke@henry.org.uk::2636db79-06e5-4e4b-985f-be1a7b5fd38d" providerId="AD" clId="Web-{4F37DA48-11A1-F175-3AE9-30285AEB3B7F}" dt="2026-02-24T09:34:32.694" v="22" actId="20577"/>
        <pc:sldMkLst>
          <pc:docMk/>
          <pc:sldMk cId="0" sldId="257"/>
        </pc:sldMkLst>
        <pc:spChg chg="mod">
          <ac:chgData name="Asia Clarke" userId="S::asia.clarke@henry.org.uk::2636db79-06e5-4e4b-985f-be1a7b5fd38d" providerId="AD" clId="Web-{4F37DA48-11A1-F175-3AE9-30285AEB3B7F}" dt="2026-02-24T09:34:32.694" v="22" actId="20577"/>
          <ac:spMkLst>
            <pc:docMk/>
            <pc:sldMk cId="0" sldId="257"/>
            <ac:spMk id="13" creationId="{00000000-0000-0000-0000-000000000000}"/>
          </ac:spMkLst>
        </pc:spChg>
      </pc:sldChg>
      <pc:sldChg chg="modSp">
        <pc:chgData name="Asia Clarke" userId="S::asia.clarke@henry.org.uk::2636db79-06e5-4e4b-985f-be1a7b5fd38d" providerId="AD" clId="Web-{4F37DA48-11A1-F175-3AE9-30285AEB3B7F}" dt="2026-02-24T09:32:33.818" v="17" actId="20577"/>
        <pc:sldMkLst>
          <pc:docMk/>
          <pc:sldMk cId="0" sldId="258"/>
        </pc:sldMkLst>
        <pc:spChg chg="mod">
          <ac:chgData name="Asia Clarke" userId="S::asia.clarke@henry.org.uk::2636db79-06e5-4e4b-985f-be1a7b5fd38d" providerId="AD" clId="Web-{4F37DA48-11A1-F175-3AE9-30285AEB3B7F}" dt="2026-02-24T09:32:33.818" v="17" actId="20577"/>
          <ac:spMkLst>
            <pc:docMk/>
            <pc:sldMk cId="0" sldId="258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s://www.henry.org.uk/croydon/for-professional/practitioner-referral-form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henry.org.uk/croydon/for-professionals/register-your-interest-for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6999"/>
            </a:blip>
            <a:srcRect t="7786" b="7786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1915837" y="4511040"/>
            <a:ext cx="14456326" cy="1360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560"/>
              </a:lnSpc>
              <a:spcBef>
                <a:spcPct val="0"/>
              </a:spcBef>
            </a:pPr>
            <a:r>
              <a:rPr lang="en-US" sz="9600" b="1">
                <a:solidFill>
                  <a:srgbClr val="3E8EDE"/>
                </a:solidFill>
                <a:latin typeface="Nunito Bold"/>
                <a:ea typeface="Nunito Bold"/>
                <a:cs typeface="Nunito Bold"/>
                <a:sym typeface="Nunito Bold"/>
              </a:rPr>
              <a:t>HENRY in Croydon </a:t>
            </a:r>
          </a:p>
        </p:txBody>
      </p:sp>
      <p:sp>
        <p:nvSpPr>
          <p:cNvPr id="5" name="Freeform 5"/>
          <p:cNvSpPr/>
          <p:nvPr/>
        </p:nvSpPr>
        <p:spPr>
          <a:xfrm>
            <a:off x="6705600" y="342900"/>
            <a:ext cx="4259742" cy="3044190"/>
          </a:xfrm>
          <a:custGeom>
            <a:avLst/>
            <a:gdLst/>
            <a:ahLst/>
            <a:cxnLst/>
            <a:rect l="l" t="t" r="r" b="b"/>
            <a:pathLst>
              <a:path w="4259742" h="3044190">
                <a:moveTo>
                  <a:pt x="0" y="0"/>
                </a:moveTo>
                <a:lnTo>
                  <a:pt x="4259742" y="0"/>
                </a:lnTo>
                <a:lnTo>
                  <a:pt x="4259742" y="3044190"/>
                </a:lnTo>
                <a:lnTo>
                  <a:pt x="0" y="30441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01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1915837" y="7167399"/>
            <a:ext cx="14456326" cy="1384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Asia Clarke, Croydon Service Manager</a:t>
            </a:r>
          </a:p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asia.clarke@henry.org.uk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40194" y="0"/>
            <a:ext cx="2147806" cy="1490026"/>
          </a:xfrm>
          <a:custGeom>
            <a:avLst/>
            <a:gdLst/>
            <a:ahLst/>
            <a:cxnLst/>
            <a:rect l="l" t="t" r="r" b="b"/>
            <a:pathLst>
              <a:path w="2147806" h="1490026">
                <a:moveTo>
                  <a:pt x="0" y="0"/>
                </a:moveTo>
                <a:lnTo>
                  <a:pt x="2147806" y="0"/>
                </a:lnTo>
                <a:lnTo>
                  <a:pt x="2147806" y="1490026"/>
                </a:lnTo>
                <a:lnTo>
                  <a:pt x="0" y="14900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864340" y="694707"/>
            <a:ext cx="4165842" cy="2843187"/>
          </a:xfrm>
          <a:custGeom>
            <a:avLst/>
            <a:gdLst/>
            <a:ahLst/>
            <a:cxnLst/>
            <a:rect l="l" t="t" r="r" b="b"/>
            <a:pathLst>
              <a:path w="4165842" h="2843187">
                <a:moveTo>
                  <a:pt x="0" y="0"/>
                </a:moveTo>
                <a:lnTo>
                  <a:pt x="4165842" y="0"/>
                </a:lnTo>
                <a:lnTo>
                  <a:pt x="4165842" y="2843188"/>
                </a:lnTo>
                <a:lnTo>
                  <a:pt x="0" y="28431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2000"/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658272" y="415290"/>
            <a:ext cx="7677864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b="1">
                <a:solidFill>
                  <a:srgbClr val="3E8EDE"/>
                </a:solidFill>
                <a:latin typeface="Nunito Bold"/>
                <a:ea typeface="Nunito Bold"/>
                <a:cs typeface="Nunito Bold"/>
                <a:sym typeface="Nunito Bold"/>
              </a:rPr>
              <a:t>HENRY in Croydon - Family Support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4">
              <a:alphaModFix amt="19999"/>
            </a:blip>
            <a:srcRect l="38573" r="38573"/>
            <a:stretch>
              <a:fillRect/>
            </a:stretch>
          </p:blipFill>
          <p:spPr>
            <a:xfrm>
              <a:off x="0" y="0"/>
              <a:ext cx="8043333" cy="13716000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>
              <a:alphaModFix amt="19999"/>
            </a:blip>
            <a:srcRect l="38573" r="38573"/>
            <a:stretch>
              <a:fillRect/>
            </a:stretch>
          </p:blipFill>
          <p:spPr>
            <a:xfrm>
              <a:off x="8170333" y="0"/>
              <a:ext cx="8043333" cy="13716000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>
              <a:alphaModFix amt="19999"/>
            </a:blip>
            <a:srcRect l="38573" r="38573"/>
            <a:stretch>
              <a:fillRect/>
            </a:stretch>
          </p:blipFill>
          <p:spPr>
            <a:xfrm>
              <a:off x="16340667" y="0"/>
              <a:ext cx="8043333" cy="13716000"/>
            </a:xfrm>
            <a:prstGeom prst="rect">
              <a:avLst/>
            </a:prstGeom>
          </p:spPr>
        </p:pic>
      </p:grpSp>
      <p:sp>
        <p:nvSpPr>
          <p:cNvPr id="9" name="TextBox 9"/>
          <p:cNvSpPr txBox="1"/>
          <p:nvPr/>
        </p:nvSpPr>
        <p:spPr>
          <a:xfrm>
            <a:off x="2767052" y="1642290"/>
            <a:ext cx="13460303" cy="4908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>
                <a:solidFill>
                  <a:srgbClr val="F39200"/>
                </a:solidFill>
                <a:latin typeface="GoodDog Plain"/>
                <a:ea typeface="GoodDog Plain"/>
                <a:cs typeface="GoodDog Plain"/>
                <a:sym typeface="GoodDog Plain"/>
              </a:rPr>
              <a:t>Supporting babies, children, parents and carers across Croydon through evidence‑informed programmes and workshops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23774" y="3471220"/>
            <a:ext cx="4482082" cy="548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29"/>
              </a:lnSpc>
            </a:pPr>
            <a:r>
              <a:rPr lang="en-US" sz="3163">
                <a:solidFill>
                  <a:srgbClr val="6DA725"/>
                </a:solidFill>
                <a:latin typeface="GoodDog Plain"/>
                <a:ea typeface="GoodDog Plain"/>
                <a:cs typeface="GoodDog Plain"/>
                <a:sym typeface="GoodDog Plain"/>
              </a:rPr>
              <a:t>Starting Solids 0-8 months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66338" y="4211567"/>
            <a:ext cx="4691934" cy="5556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39"/>
              </a:lnSpc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This </a:t>
            </a:r>
            <a:r>
              <a:rPr lang="en-US" sz="2099">
                <a:solidFill>
                  <a:srgbClr val="F39200"/>
                </a:solidFill>
                <a:latin typeface="Cabin 1"/>
                <a:ea typeface="Cabin 1"/>
                <a:cs typeface="Cabin 1"/>
                <a:sym typeface="Cabin 1"/>
              </a:rPr>
              <a:t>free, 2‑hour </a:t>
            </a: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workshop is designed to support parents and carers as they begin introducing solid foods. The session provides families with: </a:t>
            </a:r>
          </a:p>
          <a:p>
            <a:pPr marL="453384" lvl="1" indent="-226692" algn="ctr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Clear information on developmental signs that a baby is ready to start solids alongside milk </a:t>
            </a:r>
          </a:p>
          <a:p>
            <a:pPr marL="453384" lvl="1" indent="-226692" algn="ctr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Suggestions for first foods and safe feeding approaches </a:t>
            </a:r>
          </a:p>
          <a:p>
            <a:pPr marL="453384" lvl="1" indent="-226692" algn="ctr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Recognising fullness cues </a:t>
            </a:r>
          </a:p>
          <a:p>
            <a:pPr marL="453384" lvl="1" indent="-226692" algn="ctr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Practical strategies to promote positive, responsive mealtime experiences for the whole family </a:t>
            </a:r>
          </a:p>
          <a:p>
            <a:pPr algn="ctr">
              <a:lnSpc>
                <a:spcPts val="2939"/>
              </a:lnSpc>
            </a:pPr>
            <a:endParaRPr lang="en-US" sz="2099">
              <a:solidFill>
                <a:srgbClr val="6DA725"/>
              </a:solidFill>
              <a:latin typeface="Cabin 1"/>
              <a:ea typeface="Cabin 1"/>
              <a:cs typeface="Cabin 1"/>
              <a:sym typeface="Cabin 1"/>
            </a:endParaRPr>
          </a:p>
          <a:p>
            <a:pPr algn="ctr">
              <a:lnSpc>
                <a:spcPts val="2939"/>
              </a:lnSpc>
            </a:pPr>
            <a:endParaRPr lang="en-US" sz="2099">
              <a:solidFill>
                <a:srgbClr val="6DA725"/>
              </a:solidFill>
              <a:latin typeface="Cabin 1"/>
              <a:ea typeface="Cabin 1"/>
              <a:cs typeface="Cabin 1"/>
              <a:sym typeface="Cabin 1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764153" y="2718744"/>
            <a:ext cx="9902238" cy="514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>
                <a:solidFill>
                  <a:srgbClr val="3E8EDE"/>
                </a:solidFill>
                <a:latin typeface="GoodDog Plain"/>
                <a:ea typeface="GoodDog Plain"/>
                <a:cs typeface="GoodDog Plain"/>
                <a:sym typeface="GoodDog Plain"/>
              </a:rPr>
              <a:t>Healthy Families Programmes: Brighter Future 0–7 years &amp; Growing Up 8–12 years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244846" y="3499795"/>
            <a:ext cx="5820395" cy="5717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61"/>
              </a:lnSpc>
            </a:pPr>
            <a:r>
              <a:rPr lang="en-US" sz="195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HENRY Healthy Families programmes support parents and carers to build healthy, sustainable routines for the whole family: </a:t>
            </a:r>
          </a:p>
          <a:p>
            <a:pPr marL="425450" lvl="1" indent="-212725" algn="ctr">
              <a:lnSpc>
                <a:spcPts val="2761"/>
              </a:lnSpc>
              <a:buFont typeface="Arial"/>
              <a:buChar char="•"/>
            </a:pPr>
            <a:r>
              <a:rPr lang="en-US" sz="1972" b="1">
                <a:solidFill>
                  <a:srgbClr val="F39200"/>
                </a:solidFill>
                <a:latin typeface="Cabin 1 Bold"/>
                <a:ea typeface="Cabin 1 Bold"/>
                <a:cs typeface="Cabin 1 Bold"/>
                <a:sym typeface="Cabin 1 Bold"/>
              </a:rPr>
              <a:t>Parenting confidence</a:t>
            </a:r>
            <a:r>
              <a:rPr lang="en-US" sz="1972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 – Feel more confident in your parenting journey </a:t>
            </a:r>
            <a:endParaRPr lang="en-US" sz="1972">
              <a:solidFill>
                <a:srgbClr val="3E8EDE"/>
              </a:solidFill>
              <a:latin typeface="Cabin 1"/>
              <a:ea typeface="Cabin 1"/>
              <a:cs typeface="Cabin 1"/>
            </a:endParaRPr>
          </a:p>
          <a:p>
            <a:pPr marL="425450" lvl="1" indent="-212725" algn="ctr">
              <a:lnSpc>
                <a:spcPts val="2761"/>
              </a:lnSpc>
              <a:buFont typeface="Arial"/>
              <a:buChar char="•"/>
            </a:pPr>
            <a:r>
              <a:rPr lang="en-US" sz="1950" b="1">
                <a:solidFill>
                  <a:srgbClr val="F39200"/>
                </a:solidFill>
                <a:latin typeface="Cabin 1 Bold"/>
                <a:ea typeface="Cabin 1 Bold"/>
                <a:cs typeface="Cabin 1 Bold"/>
                <a:sym typeface="Cabin 1 Bold"/>
              </a:rPr>
              <a:t>Nutrition &amp; healthy eating</a:t>
            </a:r>
            <a:r>
              <a:rPr lang="en-US" sz="195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 – Learn about portion sizes, mealtime routines, and nutritious meals for babies and children </a:t>
            </a:r>
            <a:endParaRPr lang="en-US" sz="1950">
              <a:solidFill>
                <a:srgbClr val="3E8EDE"/>
              </a:solidFill>
              <a:latin typeface="Cabin 1"/>
              <a:ea typeface="Cabin 1"/>
              <a:cs typeface="Cabin 1"/>
            </a:endParaRPr>
          </a:p>
          <a:p>
            <a:pPr marL="425450" lvl="1" indent="-212725" algn="ctr">
              <a:lnSpc>
                <a:spcPts val="2761"/>
              </a:lnSpc>
              <a:buFont typeface="Arial"/>
              <a:buChar char="•"/>
            </a:pPr>
            <a:r>
              <a:rPr lang="en-US" sz="1972" b="1">
                <a:solidFill>
                  <a:srgbClr val="F39200"/>
                </a:solidFill>
                <a:latin typeface="Cabin 1 Bold"/>
                <a:ea typeface="Cabin 1 Bold"/>
                <a:cs typeface="Cabin 1 Bold"/>
                <a:sym typeface="Cabin 1 Bold"/>
              </a:rPr>
              <a:t>Physical activity &amp; play</a:t>
            </a:r>
            <a:r>
              <a:rPr lang="en-US" sz="1972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 – Discover fun, practical ways to be active together as a family </a:t>
            </a:r>
            <a:endParaRPr lang="en-US" sz="1972">
              <a:solidFill>
                <a:srgbClr val="3E8EDE"/>
              </a:solidFill>
              <a:latin typeface="Cabin 1"/>
              <a:ea typeface="Cabin 1"/>
              <a:cs typeface="Cabin 1"/>
            </a:endParaRPr>
          </a:p>
          <a:p>
            <a:pPr marL="425450" lvl="1" indent="-212725" algn="ctr">
              <a:lnSpc>
                <a:spcPts val="2761"/>
              </a:lnSpc>
              <a:buFont typeface="Arial"/>
              <a:buChar char="•"/>
            </a:pPr>
            <a:r>
              <a:rPr lang="en-US" sz="1950" b="1">
                <a:solidFill>
                  <a:srgbClr val="F39200"/>
                </a:solidFill>
                <a:latin typeface="Cabin 1 Bold"/>
                <a:ea typeface="Cabin 1 Bold"/>
                <a:cs typeface="Cabin 1 Bold"/>
                <a:sym typeface="Cabin 1 Bold"/>
              </a:rPr>
              <a:t>Emotional wellbeing</a:t>
            </a:r>
            <a:r>
              <a:rPr lang="en-US" sz="1950">
                <a:solidFill>
                  <a:srgbClr val="F39200"/>
                </a:solidFill>
                <a:latin typeface="Cabin 1"/>
                <a:ea typeface="Cabin 1"/>
                <a:cs typeface="Cabin 1"/>
                <a:sym typeface="Cabin 1"/>
              </a:rPr>
              <a:t> </a:t>
            </a:r>
            <a:r>
              <a:rPr lang="en-US" sz="195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– Understand the connection between emotional health, behaviour and family life </a:t>
            </a:r>
            <a:endParaRPr lang="en-US" sz="1950">
              <a:solidFill>
                <a:srgbClr val="3E8EDE"/>
              </a:solidFill>
              <a:latin typeface="Cabin 1"/>
              <a:ea typeface="Cabin 1"/>
              <a:cs typeface="Cabin 1"/>
            </a:endParaRPr>
          </a:p>
          <a:p>
            <a:pPr marL="425450" lvl="1" indent="-212725" algn="ctr">
              <a:lnSpc>
                <a:spcPts val="2761"/>
              </a:lnSpc>
              <a:buFont typeface="Arial"/>
              <a:buChar char="•"/>
            </a:pPr>
            <a:r>
              <a:rPr lang="en-US" sz="1950" b="1">
                <a:solidFill>
                  <a:srgbClr val="F39200"/>
                </a:solidFill>
                <a:latin typeface="Cabin 1 Bold"/>
                <a:ea typeface="Cabin 1 Bold"/>
                <a:cs typeface="Cabin 1 Bold"/>
                <a:sym typeface="Cabin 1 Bold"/>
              </a:rPr>
              <a:t>Healthy routines &amp; boundaries</a:t>
            </a:r>
            <a:r>
              <a:rPr lang="en-US" sz="195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 – Reduce mealtime stress, screen time battles and bedtime struggles </a:t>
            </a:r>
            <a:endParaRPr lang="en-US" sz="1950">
              <a:solidFill>
                <a:srgbClr val="3E8EDE"/>
              </a:solidFill>
              <a:latin typeface="Cabin 1"/>
              <a:ea typeface="Cabin 1"/>
              <a:cs typeface="Cabin 1"/>
            </a:endParaRPr>
          </a:p>
          <a:p>
            <a:pPr algn="ctr">
              <a:lnSpc>
                <a:spcPts val="2761"/>
              </a:lnSpc>
            </a:pPr>
            <a:endParaRPr lang="en-US" sz="1972">
              <a:solidFill>
                <a:srgbClr val="3E8EDE"/>
              </a:solidFill>
              <a:latin typeface="Cabin 1"/>
              <a:ea typeface="Cabin 1"/>
              <a:cs typeface="Cabin 1"/>
              <a:sym typeface="Cabin 1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655791" y="3499795"/>
            <a:ext cx="5387478" cy="4442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0" lvl="1" indent="-226695" algn="ctr">
              <a:lnSpc>
                <a:spcPts val="2940"/>
              </a:lnSpc>
              <a:buFont typeface="Arial"/>
              <a:buChar char="•"/>
            </a:pPr>
            <a:r>
              <a:rPr lang="en-US" sz="2100" b="1">
                <a:solidFill>
                  <a:srgbClr val="F39200"/>
                </a:solidFill>
                <a:latin typeface="Cabin 1 Bold"/>
                <a:ea typeface="Cabin 1 Bold"/>
                <a:cs typeface="Cabin 1 Bold"/>
                <a:sym typeface="Cabin 1 Bold"/>
              </a:rPr>
              <a:t>Free 8‑week</a:t>
            </a:r>
            <a:r>
              <a:rPr lang="en-US" sz="2100" b="1">
                <a:solidFill>
                  <a:srgbClr val="6DA725"/>
                </a:solidFill>
                <a:latin typeface="Cabin 1 Bold"/>
                <a:ea typeface="Cabin 1 Bold"/>
                <a:cs typeface="Cabin 1 Bold"/>
                <a:sym typeface="Cabin 1 Bold"/>
              </a:rPr>
              <a:t> programmes</a:t>
            </a:r>
            <a:r>
              <a:rPr lang="en-US" sz="2100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 delivered both online and in person across the borough </a:t>
            </a:r>
          </a:p>
          <a:p>
            <a:pPr marL="453390" lvl="1" indent="-226695" algn="ctr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Parents and carers receive a </a:t>
            </a:r>
            <a:r>
              <a:rPr lang="en-US" sz="2100" b="1">
                <a:solidFill>
                  <a:srgbClr val="6DA725"/>
                </a:solidFill>
                <a:latin typeface="Cabin 1 Bold"/>
                <a:ea typeface="Cabin 1 Bold"/>
                <a:cs typeface="Cabin 1 Bold"/>
                <a:sym typeface="Cabin 1 Bold"/>
              </a:rPr>
              <a:t>free toolkit</a:t>
            </a:r>
            <a:r>
              <a:rPr lang="en-US" sz="2100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 to enhance their experience and empower healthy lifestyle changes </a:t>
            </a:r>
          </a:p>
          <a:p>
            <a:pPr marL="453390" lvl="1" indent="-226695" algn="ctr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Each parent and carer referred receives a </a:t>
            </a:r>
            <a:r>
              <a:rPr lang="en-US" sz="2100" b="1">
                <a:solidFill>
                  <a:srgbClr val="6DA725"/>
                </a:solidFill>
                <a:latin typeface="Cabin 1 Bold"/>
                <a:ea typeface="Cabin 1 Bold"/>
                <a:cs typeface="Cabin 1 Bold"/>
                <a:sym typeface="Cabin 1 Bold"/>
              </a:rPr>
              <a:t>welcome call</a:t>
            </a:r>
            <a:r>
              <a:rPr lang="en-US" sz="2100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 from one of our friendly Healthy Families facilitators </a:t>
            </a:r>
          </a:p>
          <a:p>
            <a:pPr algn="ctr">
              <a:lnSpc>
                <a:spcPts val="2940"/>
              </a:lnSpc>
            </a:pPr>
            <a:endParaRPr lang="en-US" sz="2100">
              <a:solidFill>
                <a:srgbClr val="6DA725"/>
              </a:solidFill>
              <a:latin typeface="Cabin 1"/>
              <a:ea typeface="Cabin 1"/>
              <a:cs typeface="Cabin 1"/>
              <a:sym typeface="Cabin 1"/>
            </a:endParaRPr>
          </a:p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Families and Professionals can refer via</a:t>
            </a:r>
            <a:r>
              <a:rPr lang="en-US" sz="2100">
                <a:solidFill>
                  <a:srgbClr val="F39200"/>
                </a:solidFill>
                <a:latin typeface="Cabin 1"/>
                <a:ea typeface="Cabin 1"/>
                <a:cs typeface="Cabin 1"/>
                <a:sym typeface="Cabin 1"/>
              </a:rPr>
              <a:t> </a:t>
            </a:r>
            <a:r>
              <a:rPr lang="en-US" sz="2100" u="sng">
                <a:solidFill>
                  <a:srgbClr val="F39200"/>
                </a:solidFill>
                <a:latin typeface="Cabin 1"/>
                <a:ea typeface="Cabin 1"/>
                <a:cs typeface="Cabin 1"/>
                <a:sym typeface="Cabin 1"/>
                <a:hlinkClick r:id="rId5" tooltip="https://www.henry.org.uk/croydon/for-professional/practitioner-referral-form"/>
              </a:rPr>
              <a:t>HENRY in Croydon Referral link</a:t>
            </a:r>
          </a:p>
          <a:p>
            <a:pPr algn="ctr">
              <a:lnSpc>
                <a:spcPts val="2940"/>
              </a:lnSpc>
            </a:pPr>
            <a:endParaRPr lang="en-US" sz="2100" u="sng">
              <a:solidFill>
                <a:srgbClr val="F39200"/>
              </a:solidFill>
              <a:latin typeface="Cabin 1"/>
              <a:ea typeface="Cabin 1"/>
              <a:cs typeface="Cabin 1"/>
              <a:sym typeface="Cabin 1"/>
              <a:hlinkClick r:id="rId5" tooltip="https://www.henry.org.uk/croydon/for-professional/practitioner-referral-form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947261" y="9308905"/>
            <a:ext cx="11301894" cy="507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>
                <a:solidFill>
                  <a:srgbClr val="F39200"/>
                </a:solidFill>
                <a:latin typeface="GoodDog Plain"/>
                <a:ea typeface="GoodDog Plain"/>
                <a:cs typeface="GoodDog Plain"/>
                <a:sym typeface="GoodDog Plain"/>
              </a:rPr>
              <a:t>Our vision: Every baby and child in Croydon deserves a healthy start and the chance to thrive</a:t>
            </a: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25998" y="7738583"/>
            <a:ext cx="2444064" cy="24440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8435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4000"/>
            </a:blip>
            <a:srcRect l="27026" r="27026"/>
            <a:stretch>
              <a:fillRect/>
            </a:stretch>
          </p:blipFill>
          <p:spPr>
            <a:xfrm>
              <a:off x="8212667" y="0"/>
              <a:ext cx="16171333" cy="13716000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4000"/>
            </a:blip>
            <a:srcRect l="38513" r="38513"/>
            <a:stretch>
              <a:fillRect/>
            </a:stretch>
          </p:blipFill>
          <p:spPr>
            <a:xfrm>
              <a:off x="0" y="0"/>
              <a:ext cx="8085667" cy="13716000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>
            <a:off x="16140194" y="0"/>
            <a:ext cx="2147806" cy="1490026"/>
          </a:xfrm>
          <a:custGeom>
            <a:avLst/>
            <a:gdLst/>
            <a:ahLst/>
            <a:cxnLst/>
            <a:rect l="l" t="t" r="r" b="b"/>
            <a:pathLst>
              <a:path w="2147806" h="1490026">
                <a:moveTo>
                  <a:pt x="0" y="0"/>
                </a:moveTo>
                <a:lnTo>
                  <a:pt x="2147806" y="0"/>
                </a:lnTo>
                <a:lnTo>
                  <a:pt x="2147806" y="1490026"/>
                </a:lnTo>
                <a:lnTo>
                  <a:pt x="0" y="14900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6659851" y="2295133"/>
            <a:ext cx="11396092" cy="8629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Professionals working with families in Croydon aged 0-12 can attend HENRY’s</a:t>
            </a:r>
            <a:r>
              <a:rPr lang="en-US" sz="2100" b="1">
                <a:solidFill>
                  <a:srgbClr val="3E8EDE"/>
                </a:solidFill>
                <a:latin typeface="Cabin 1 Bold"/>
                <a:ea typeface="Cabin 1 Bold"/>
                <a:cs typeface="Cabin 1 Bold"/>
                <a:sym typeface="Cabin 1 Bold"/>
              </a:rPr>
              <a:t> Free </a:t>
            </a: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training:</a:t>
            </a:r>
          </a:p>
          <a:p>
            <a:pPr algn="just">
              <a:lnSpc>
                <a:spcPts val="2940"/>
              </a:lnSpc>
            </a:pPr>
            <a:r>
              <a:rPr lang="en-US" sz="2100" b="1">
                <a:solidFill>
                  <a:srgbClr val="3E8EDE"/>
                </a:solidFill>
                <a:latin typeface="Cabin 1 Bold"/>
                <a:ea typeface="Cabin 1 Bold"/>
                <a:cs typeface="Cabin 1 Bold"/>
                <a:sym typeface="Cabin 1 Bold"/>
              </a:rPr>
              <a:t> Core Training for All  Professionals</a:t>
            </a:r>
          </a:p>
          <a:p>
            <a:pPr marL="453390" lvl="1" indent="-226695" algn="just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Evidence‑informed training aligned with early years, health visiting and Family Hub practice</a:t>
            </a:r>
            <a:endParaRPr lang="en-US" sz="2100">
              <a:solidFill>
                <a:srgbClr val="3E8EDE"/>
              </a:solidFill>
              <a:latin typeface="Cabin 1"/>
              <a:ea typeface="Cabin 1"/>
              <a:cs typeface="Cabin 1"/>
            </a:endParaRPr>
          </a:p>
          <a:p>
            <a:pPr marL="453390" lvl="1" indent="-226695" algn="just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Builds confidence for strengths‑based, partnership‑focused conversations</a:t>
            </a:r>
          </a:p>
          <a:p>
            <a:pPr marL="453390" lvl="1" indent="-226695" algn="just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Practical tools to support parents and carers with lifestyle change and wellbeing</a:t>
            </a:r>
          </a:p>
          <a:p>
            <a:pPr marL="453390" lvl="1" indent="-226695" algn="just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Supports joined‑up practice across Croydon’s early years, education and health systems</a:t>
            </a:r>
            <a:endParaRPr lang="en-US" sz="2100">
              <a:solidFill>
                <a:srgbClr val="3E8EDE"/>
              </a:solidFill>
              <a:latin typeface="Cabin 1"/>
              <a:ea typeface="Cabin 1"/>
              <a:cs typeface="Cabin 1"/>
            </a:endParaRPr>
          </a:p>
          <a:p>
            <a:pPr algn="just">
              <a:lnSpc>
                <a:spcPts val="2940"/>
              </a:lnSpc>
            </a:pPr>
            <a:endParaRPr lang="en-US" sz="2100">
              <a:solidFill>
                <a:srgbClr val="3E8EDE"/>
              </a:solidFill>
              <a:latin typeface="Cabin 1"/>
              <a:ea typeface="Cabin 1"/>
              <a:cs typeface="Cabin 1"/>
              <a:sym typeface="Cabin 1"/>
            </a:endParaRPr>
          </a:p>
          <a:p>
            <a:pPr algn="just">
              <a:lnSpc>
                <a:spcPts val="2940"/>
              </a:lnSpc>
            </a:pPr>
            <a:r>
              <a:rPr lang="en-US" sz="2100" b="1">
                <a:solidFill>
                  <a:srgbClr val="3E8EDE"/>
                </a:solidFill>
                <a:latin typeface="Cabin 1 Bold"/>
                <a:ea typeface="Cabin 1 Bold"/>
                <a:cs typeface="Cabin 1 Bold"/>
                <a:sym typeface="Cabin 1 Bold"/>
              </a:rPr>
              <a:t>Healthy Start in Childcare for Early Years Practitioners</a:t>
            </a:r>
          </a:p>
          <a:p>
            <a:pPr marL="453390" lvl="1" indent="-226695" algn="just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Designed for early years settings</a:t>
            </a:r>
          </a:p>
          <a:p>
            <a:pPr marL="453390" lvl="1" indent="-226695" algn="just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Supports whole‑setting approaches to healthy food, drink, movement and emotional wellbeing</a:t>
            </a:r>
            <a:endParaRPr lang="en-US" sz="2100">
              <a:solidFill>
                <a:srgbClr val="3E8EDE"/>
              </a:solidFill>
              <a:latin typeface="Cabin 1"/>
              <a:ea typeface="Cabin 1"/>
              <a:cs typeface="Cabin 1"/>
            </a:endParaRPr>
          </a:p>
          <a:p>
            <a:pPr marL="453390" lvl="1" indent="-226695" algn="just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Practical strategies to embed consistent routines and messages</a:t>
            </a:r>
          </a:p>
          <a:p>
            <a:pPr algn="just">
              <a:lnSpc>
                <a:spcPts val="2940"/>
              </a:lnSpc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Book Croydon training events:</a:t>
            </a:r>
          </a:p>
          <a:p>
            <a:pPr marL="453390" lvl="1" indent="-226695" algn="just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chemeClr val="accent6"/>
                </a:solidFill>
                <a:latin typeface="Cabin 1"/>
                <a:ea typeface="Cabin 1"/>
                <a:cs typeface="Cabin 1"/>
                <a:sym typeface="Cabin 1"/>
              </a:rPr>
              <a:t> </a:t>
            </a:r>
            <a:r>
              <a:rPr lang="en-US" sz="2100">
                <a:solidFill>
                  <a:schemeClr val="accent6"/>
                </a:solidFill>
                <a:ea typeface="+mn-lt"/>
                <a:cs typeface="+mn-lt"/>
                <a:sym typeface="Cabin 1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Register Your Interest - Practitioners Croydon | HENRY</a:t>
            </a:r>
            <a:endParaRPr lang="en-US" sz="2100">
              <a:solidFill>
                <a:schemeClr val="accent6"/>
              </a:solidFill>
              <a:latin typeface="Cabin 1"/>
              <a:ea typeface="Cabin 1"/>
              <a:cs typeface="Cabin 1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>
              <a:lnSpc>
                <a:spcPts val="2940"/>
              </a:lnSpc>
            </a:pPr>
            <a:endParaRPr lang="en-US" sz="2100">
              <a:solidFill>
                <a:srgbClr val="3E8EDE"/>
              </a:solidFill>
              <a:latin typeface="Cabin 1"/>
              <a:ea typeface="Cabin 1"/>
              <a:cs typeface="Cabin 1"/>
              <a:sym typeface="Cabin 1"/>
            </a:endParaRPr>
          </a:p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Thank you for your continued partnership in supporting babies, children, parents and carers across Croydon.</a:t>
            </a:r>
            <a:endParaRPr lang="en-US" sz="2100">
              <a:solidFill>
                <a:srgbClr val="3E8EDE"/>
              </a:solidFill>
              <a:latin typeface="Cabin 1"/>
              <a:ea typeface="Cabin 1"/>
              <a:cs typeface="Cabin 1"/>
            </a:endParaRPr>
          </a:p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Croydon HENRY Service Contact</a:t>
            </a:r>
          </a:p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📧</a:t>
            </a:r>
            <a:r>
              <a:rPr lang="en-US" sz="2100">
                <a:solidFill>
                  <a:srgbClr val="F39200"/>
                </a:solidFill>
                <a:latin typeface="Cabin 1"/>
                <a:ea typeface="Cabin 1"/>
                <a:cs typeface="Cabin 1"/>
                <a:sym typeface="Cabin 1"/>
              </a:rPr>
              <a:t> croydon@henry.org.uk</a:t>
            </a:r>
          </a:p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F39200"/>
                </a:solidFill>
                <a:latin typeface="Cabin 1"/>
                <a:ea typeface="Cabin 1"/>
                <a:cs typeface="Cabin 1"/>
                <a:sym typeface="Cabin 1"/>
              </a:rPr>
              <a:t> 🌐 www.henry.org.uk/croydon</a:t>
            </a:r>
          </a:p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3E8EDE"/>
                </a:solidFill>
                <a:latin typeface="Cabin 1"/>
                <a:ea typeface="Cabin 1"/>
                <a:cs typeface="Cabin 1"/>
                <a:sym typeface="Cabin 1"/>
              </a:rPr>
              <a:t>Delivered in collaboration with Croydon Council, Family Hubs, health visiting teams, early years settings, primary schools, GP practices and community partners.</a:t>
            </a:r>
            <a:endParaRPr lang="en-US" sz="2100">
              <a:solidFill>
                <a:srgbClr val="3E8EDE"/>
              </a:solidFill>
              <a:latin typeface="Cabin 1"/>
              <a:ea typeface="Cabin 1"/>
              <a:cs typeface="Cabin 1"/>
            </a:endParaRPr>
          </a:p>
          <a:p>
            <a:pPr algn="ctr">
              <a:lnSpc>
                <a:spcPts val="2940"/>
              </a:lnSpc>
            </a:pPr>
            <a:endParaRPr lang="en-US" sz="2100">
              <a:solidFill>
                <a:srgbClr val="3E8EDE"/>
              </a:solidFill>
              <a:latin typeface="Cabin 1"/>
              <a:ea typeface="Cabin 1"/>
              <a:cs typeface="Cabin 1"/>
              <a:sym typeface="Cabin 1"/>
            </a:endParaRPr>
          </a:p>
          <a:p>
            <a:pPr algn="ctr">
              <a:lnSpc>
                <a:spcPts val="1679"/>
              </a:lnSpc>
            </a:pPr>
            <a:endParaRPr lang="en-US" sz="2100">
              <a:solidFill>
                <a:srgbClr val="3E8EDE"/>
              </a:solidFill>
              <a:latin typeface="Cabin 1"/>
              <a:ea typeface="Cabin 1"/>
              <a:cs typeface="Cabin 1"/>
              <a:sym typeface="Cabin 1"/>
            </a:endParaRPr>
          </a:p>
          <a:p>
            <a:pPr algn="ctr">
              <a:lnSpc>
                <a:spcPts val="1679"/>
              </a:lnSpc>
            </a:pPr>
            <a:endParaRPr lang="en-US" sz="2100">
              <a:solidFill>
                <a:srgbClr val="3E8EDE"/>
              </a:solidFill>
              <a:latin typeface="Cabin 1"/>
              <a:ea typeface="Cabin 1"/>
              <a:cs typeface="Cabin 1"/>
              <a:sym typeface="Cabin 1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286000" y="606486"/>
            <a:ext cx="12128500" cy="6134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b="1">
                <a:solidFill>
                  <a:srgbClr val="3E8EDE"/>
                </a:solidFill>
                <a:latin typeface="Nunito Bold"/>
                <a:ea typeface="Nunito Bold"/>
                <a:cs typeface="Nunito Bold"/>
                <a:sym typeface="Nunito Bold"/>
              </a:rPr>
              <a:t>HENRY in Croydon - Eligibility &amp; Professional Training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66800" y="1646527"/>
            <a:ext cx="4332276" cy="4728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2"/>
              </a:lnSpc>
            </a:pPr>
            <a:r>
              <a:rPr lang="en-US" sz="2758">
                <a:solidFill>
                  <a:srgbClr val="6DA725"/>
                </a:solidFill>
                <a:latin typeface="GoodDog Plain"/>
                <a:ea typeface="GoodDog Plain"/>
                <a:cs typeface="GoodDog Plain"/>
                <a:sym typeface="GoodDog Plain"/>
              </a:rPr>
              <a:t>Programme Eligibility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1981" y="2295133"/>
            <a:ext cx="5690302" cy="7783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39"/>
              </a:lnSpc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Families must have children aged 0–12 years who:</a:t>
            </a:r>
          </a:p>
          <a:p>
            <a:pPr marL="453385" lvl="1" indent="-226693" algn="l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Live in Croydon</a:t>
            </a:r>
          </a:p>
          <a:p>
            <a:pPr algn="l">
              <a:lnSpc>
                <a:spcPts val="2939"/>
              </a:lnSpc>
            </a:pPr>
            <a:r>
              <a:rPr lang="en-US" sz="2099">
                <a:solidFill>
                  <a:srgbClr val="F39200"/>
                </a:solidFill>
                <a:latin typeface="Cabin 1"/>
                <a:ea typeface="Cabin 1"/>
                <a:cs typeface="Cabin 1"/>
                <a:sym typeface="Cabin 1"/>
              </a:rPr>
              <a:t>or</a:t>
            </a:r>
          </a:p>
          <a:p>
            <a:pPr marL="453385" lvl="1" indent="-226693" algn="l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Are registered with a Croydon GP</a:t>
            </a:r>
          </a:p>
          <a:p>
            <a:pPr algn="l">
              <a:lnSpc>
                <a:spcPts val="2939"/>
              </a:lnSpc>
            </a:pPr>
            <a:r>
              <a:rPr lang="en-US" sz="2099">
                <a:solidFill>
                  <a:srgbClr val="F39200"/>
                </a:solidFill>
                <a:latin typeface="Cabin 1"/>
                <a:ea typeface="Cabin 1"/>
                <a:cs typeface="Cabin 1"/>
                <a:sym typeface="Cabin 1"/>
              </a:rPr>
              <a:t>or</a:t>
            </a:r>
          </a:p>
          <a:p>
            <a:pPr marL="453385" lvl="1" indent="-226693" algn="l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Attend a Croydon school</a:t>
            </a:r>
          </a:p>
          <a:p>
            <a:pPr algn="l">
              <a:lnSpc>
                <a:spcPts val="2939"/>
              </a:lnSpc>
            </a:pPr>
            <a:r>
              <a:rPr lang="en-US" sz="2099">
                <a:solidFill>
                  <a:srgbClr val="F39200"/>
                </a:solidFill>
                <a:latin typeface="Cabin 1"/>
                <a:ea typeface="Cabin 1"/>
                <a:cs typeface="Cabin 1"/>
                <a:sym typeface="Cabin 1"/>
              </a:rPr>
              <a:t>AND</a:t>
            </a: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 meet at least one of the following criteria:</a:t>
            </a:r>
          </a:p>
          <a:p>
            <a:pPr marL="453385" lvl="1" indent="-226693" algn="l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Children whose weight is above the 91st weight centile</a:t>
            </a:r>
          </a:p>
          <a:p>
            <a:pPr marL="453385" lvl="1" indent="-226693" algn="l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Parental obesity or obesity in older siblings</a:t>
            </a:r>
          </a:p>
          <a:p>
            <a:pPr marL="453385" lvl="1" indent="-226693" algn="l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Living in areas with higher obesity rates (Reception or Year 6)</a:t>
            </a:r>
          </a:p>
          <a:p>
            <a:pPr marL="453385" lvl="1" indent="-226693" algn="l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Belonging to ethnic groups with higher obesity prevalence, including Black African or Black Caribbean</a:t>
            </a:r>
          </a:p>
          <a:p>
            <a:pPr marL="453385" lvl="1" indent="-226693" algn="l">
              <a:lnSpc>
                <a:spcPts val="2939"/>
              </a:lnSpc>
              <a:buFont typeface="Arial"/>
              <a:buChar char="•"/>
            </a:pPr>
            <a:r>
              <a:rPr lang="en-US" sz="2099">
                <a:solidFill>
                  <a:srgbClr val="6DA725"/>
                </a:solidFill>
                <a:latin typeface="Cabin 1"/>
                <a:ea typeface="Cabin 1"/>
                <a:cs typeface="Cabin 1"/>
                <a:sym typeface="Cabin 1"/>
              </a:rPr>
              <a:t>Other high‑risk groups, e.g., children with a physical or learning disability</a:t>
            </a:r>
          </a:p>
          <a:p>
            <a:pPr marL="453385" lvl="1" indent="-226693" algn="l">
              <a:lnSpc>
                <a:spcPts val="2939"/>
              </a:lnSpc>
              <a:buFont typeface="Arial"/>
              <a:buChar char="•"/>
            </a:pPr>
            <a:endParaRPr lang="en-US" sz="2099">
              <a:solidFill>
                <a:srgbClr val="6DA725"/>
              </a:solidFill>
              <a:latin typeface="Cabin 1"/>
              <a:ea typeface="Cabin 1"/>
              <a:cs typeface="Cabin 1"/>
              <a:sym typeface="Cabin 1"/>
            </a:endParaRPr>
          </a:p>
          <a:p>
            <a:pPr algn="ctr">
              <a:lnSpc>
                <a:spcPts val="2939"/>
              </a:lnSpc>
            </a:pPr>
            <a:r>
              <a:rPr lang="en-US" sz="2099">
                <a:solidFill>
                  <a:srgbClr val="6DA725"/>
                </a:solidFill>
                <a:latin typeface="Cabin 2"/>
                <a:ea typeface="Cabin 2"/>
                <a:cs typeface="Cabin 2"/>
                <a:sym typeface="Cabin 2"/>
              </a:rPr>
              <a:t>This eligibility is aligned with Croydon’s approach to reducing health inequalities across the borough.</a:t>
            </a:r>
          </a:p>
          <a:p>
            <a:pPr algn="ctr">
              <a:lnSpc>
                <a:spcPts val="2939"/>
              </a:lnSpc>
            </a:pPr>
            <a:endParaRPr lang="en-US" sz="2099">
              <a:solidFill>
                <a:srgbClr val="6DA725"/>
              </a:solidFill>
              <a:latin typeface="Cabin 2"/>
              <a:ea typeface="Cabin 2"/>
              <a:cs typeface="Cabin 2"/>
              <a:sym typeface="Cabin 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700783" y="1634469"/>
            <a:ext cx="4694052" cy="472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91"/>
              </a:lnSpc>
            </a:pPr>
            <a:r>
              <a:rPr lang="en-US" sz="2779">
                <a:solidFill>
                  <a:srgbClr val="3E8EDE"/>
                </a:solidFill>
                <a:latin typeface="GoodDog Plain"/>
                <a:ea typeface="GoodDog Plain"/>
                <a:cs typeface="GoodDog Plain"/>
                <a:sym typeface="GoodDog Plain"/>
              </a:rPr>
              <a:t>HENRY Professional Training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e25f05f-f274-495b-83c2-c7fd29825733">
      <Terms xmlns="http://schemas.microsoft.com/office/infopath/2007/PartnerControls"/>
    </lcf76f155ced4ddcb4097134ff3c332f>
    <TaxCatchAll xmlns="5a392e88-96a3-43b5-9bbb-636cee171d0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464C80BB605545A0808B13CFE2F2F3" ma:contentTypeVersion="13" ma:contentTypeDescription="Create a new document." ma:contentTypeScope="" ma:versionID="7e9ea53937bebc48dea22a67d0f7c813">
  <xsd:schema xmlns:xsd="http://www.w3.org/2001/XMLSchema" xmlns:xs="http://www.w3.org/2001/XMLSchema" xmlns:p="http://schemas.microsoft.com/office/2006/metadata/properties" xmlns:ns2="fe25f05f-f274-495b-83c2-c7fd29825733" xmlns:ns3="5a392e88-96a3-43b5-9bbb-636cee171d02" targetNamespace="http://schemas.microsoft.com/office/2006/metadata/properties" ma:root="true" ma:fieldsID="580947dab0c55af387ac788f440e11bb" ns2:_="" ns3:_="">
    <xsd:import namespace="fe25f05f-f274-495b-83c2-c7fd29825733"/>
    <xsd:import namespace="5a392e88-96a3-43b5-9bbb-636cee171d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25f05f-f274-495b-83c2-c7fd29825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7ba92f2-1f74-4a10-a4c2-aa44d3cd833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92e88-96a3-43b5-9bbb-636cee171d02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04794ed-1f98-4ad0-b9d1-f80775dbdf09}" ma:internalName="TaxCatchAll" ma:showField="CatchAllData" ma:web="5a392e88-96a3-43b5-9bbb-636cee171d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6232B5-0910-4DEE-9D42-99935E8CB6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851DEB-5D7E-48B2-847B-65A2D3CB2748}">
  <ds:schemaRefs>
    <ds:schemaRef ds:uri="5a392e88-96a3-43b5-9bbb-636cee171d02"/>
    <ds:schemaRef ds:uri="fe25f05f-f274-495b-83c2-c7fd29825733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3685705-DBC7-48E3-AD6E-E490AE44A65F}">
  <ds:schemaRefs>
    <ds:schemaRef ds:uri="5a392e88-96a3-43b5-9bbb-636cee171d02"/>
    <ds:schemaRef ds:uri="fe25f05f-f274-495b-83c2-c7fd2982573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HENRY in Croydon - Family Support</dc:title>
  <dc:creator>Asia Clarke</dc:creator>
  <cp:revision>1</cp:revision>
  <dcterms:created xsi:type="dcterms:W3CDTF">2006-08-16T00:00:00Z</dcterms:created>
  <dcterms:modified xsi:type="dcterms:W3CDTF">2026-02-24T09:34:57Z</dcterms:modified>
  <dc:identifier>DAHCJorwzGU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0x01010050464C80BB605545A0808B13CFE2F2F3</vt:lpwstr>
  </property>
  <property fmtid="{D5CDD505-2E9C-101B-9397-08002B2CF9AE}" pid="3" name="MediaServiceImageTags">
    <vt:lpwstr/>
  </property>
</Properties>
</file>